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Pretendard Bold" panose="020B0600000101010101" charset="-127"/>
      <p:bold r:id="rId9"/>
    </p:embeddedFont>
    <p:embeddedFont>
      <p:font typeface="Pretendard ExtraBold" panose="020B0600000101010101" charset="-127"/>
      <p:bold r:id="rId10"/>
    </p:embeddedFont>
    <p:embeddedFont>
      <p:font typeface="Pretendard Regular" panose="020B0600000101010101" charset="-127"/>
      <p:regular r:id="rId11"/>
    </p:embeddedFont>
    <p:embeddedFont>
      <p:font typeface="Pretendard SemiBold" panose="020B0600000101010101" charset="-127"/>
      <p:bold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71500" y="3111500"/>
            <a:ext cx="17348200" cy="457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sz="10000" b="0" i="0" u="none" strike="noStrike">
                <a:solidFill>
                  <a:srgbClr val="526474"/>
                </a:solidFill>
                <a:ea typeface="Pretendard ExtraBold"/>
              </a:rPr>
              <a:t>전자공학과</a:t>
            </a:r>
            <a:r>
              <a:rPr lang="en-US" sz="10000" b="0" i="0" u="none" strike="noStrike">
                <a:solidFill>
                  <a:srgbClr val="526474"/>
                </a:solidFill>
                <a:latin typeface="Pretendard ExtraBold"/>
              </a:rPr>
              <a:t> </a:t>
            </a:r>
            <a:r>
              <a:rPr lang="ko-KR" sz="10000" b="0" i="0" u="none" strike="noStrike">
                <a:solidFill>
                  <a:srgbClr val="526474"/>
                </a:solidFill>
                <a:ea typeface="Pretendard ExtraBold"/>
              </a:rPr>
              <a:t>캡스턴디자인</a:t>
            </a:r>
          </a:p>
          <a:p>
            <a:pPr lvl="0" algn="l">
              <a:lnSpc>
                <a:spcPct val="91300"/>
              </a:lnSpc>
            </a:pPr>
            <a:r>
              <a:rPr lang="ko-KR" sz="10000" b="0" i="0" u="none" strike="noStrike">
                <a:solidFill>
                  <a:srgbClr val="526474"/>
                </a:solidFill>
                <a:ea typeface="Pretendard ExtraBold"/>
              </a:rPr>
              <a:t>스마트</a:t>
            </a:r>
            <a:r>
              <a:rPr lang="en-US" sz="10000" b="0" i="0" u="none" strike="noStrike">
                <a:solidFill>
                  <a:srgbClr val="526474"/>
                </a:solidFill>
                <a:latin typeface="Pretendard ExtraBold"/>
              </a:rPr>
              <a:t> </a:t>
            </a:r>
            <a:r>
              <a:rPr lang="ko-KR" sz="10000" b="0" i="0" u="none" strike="noStrike">
                <a:solidFill>
                  <a:srgbClr val="526474"/>
                </a:solidFill>
                <a:ea typeface="Pretendard ExtraBold"/>
              </a:rPr>
              <a:t>유도등</a:t>
            </a:r>
          </a:p>
          <a:p>
            <a:pPr lvl="0" algn="l">
              <a:lnSpc>
                <a:spcPct val="91300"/>
              </a:lnSpc>
            </a:pPr>
            <a:endParaRPr lang="ko-KR" sz="10000" b="0" i="0" u="none" strike="noStrike">
              <a:solidFill>
                <a:srgbClr val="526474"/>
              </a:solidFill>
              <a:ea typeface="Pretendard Extra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73100" y="6388100"/>
            <a:ext cx="8661400" cy="173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600" b="0" i="0" u="none" strike="noStrike" spc="300">
                <a:solidFill>
                  <a:srgbClr val="526474"/>
                </a:solidFill>
                <a:ea typeface="Pretendard Regular"/>
              </a:rPr>
              <a:t>전자공학과</a:t>
            </a:r>
            <a:r>
              <a:rPr lang="en-US" sz="3600" b="0" i="0" u="none" strike="noStrike" spc="300">
                <a:solidFill>
                  <a:srgbClr val="526474"/>
                </a:solidFill>
                <a:latin typeface="Pretendard Regular"/>
              </a:rPr>
              <a:t> 201801296 </a:t>
            </a:r>
            <a:r>
              <a:rPr lang="ko-KR" sz="3600" b="0" i="0" u="none" strike="noStrike" spc="300">
                <a:solidFill>
                  <a:srgbClr val="526474"/>
                </a:solidFill>
                <a:ea typeface="Pretendard Regular"/>
              </a:rPr>
              <a:t>최원진</a:t>
            </a:r>
          </a:p>
          <a:p>
            <a:pPr lvl="0" algn="l">
              <a:lnSpc>
                <a:spcPct val="99600"/>
              </a:lnSpc>
            </a:pPr>
            <a:r>
              <a:rPr lang="ko-KR" sz="3600" b="0" i="0" u="none" strike="noStrike" spc="300">
                <a:solidFill>
                  <a:srgbClr val="526474"/>
                </a:solidFill>
                <a:ea typeface="Pretendard Regular"/>
              </a:rPr>
              <a:t>전자공학과</a:t>
            </a:r>
            <a:r>
              <a:rPr lang="en-US" sz="3600" b="0" i="0" u="none" strike="noStrike" spc="300">
                <a:solidFill>
                  <a:srgbClr val="526474"/>
                </a:solidFill>
                <a:latin typeface="Pretendard Regular"/>
              </a:rPr>
              <a:t> 202102700 </a:t>
            </a:r>
            <a:r>
              <a:rPr lang="ko-KR" sz="3600" b="0" i="0" u="none" strike="noStrike" spc="300">
                <a:solidFill>
                  <a:srgbClr val="526474"/>
                </a:solidFill>
                <a:ea typeface="Pretendard Regular"/>
              </a:rPr>
              <a:t>일리야</a:t>
            </a:r>
          </a:p>
          <a:p>
            <a:pPr lvl="0" algn="l">
              <a:lnSpc>
                <a:spcPct val="99600"/>
              </a:lnSpc>
            </a:pPr>
            <a:r>
              <a:rPr lang="ko-KR" sz="3600" b="0" i="0" u="none" strike="noStrike" spc="300">
                <a:solidFill>
                  <a:srgbClr val="526474"/>
                </a:solidFill>
                <a:ea typeface="Pretendard Regular"/>
              </a:rPr>
              <a:t>임베디드시스템공학과</a:t>
            </a:r>
            <a:r>
              <a:rPr lang="en-US" sz="3600" b="0" i="0" u="none" strike="noStrike" spc="300">
                <a:solidFill>
                  <a:srgbClr val="526474"/>
                </a:solidFill>
                <a:latin typeface="Pretendard Regular"/>
              </a:rPr>
              <a:t> 201901228 </a:t>
            </a:r>
            <a:r>
              <a:rPr lang="ko-KR" sz="3600" b="0" i="0" u="none" strike="noStrike" spc="300">
                <a:solidFill>
                  <a:srgbClr val="526474"/>
                </a:solidFill>
                <a:ea typeface="Pretendard Regular"/>
              </a:rPr>
              <a:t>구민성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3213100"/>
            <a:ext cx="5194300" cy="2616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22200" y="3213100"/>
            <a:ext cx="5194300" cy="261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3200" y="3213100"/>
            <a:ext cx="5194300" cy="2616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9131300" y="6223000"/>
            <a:ext cx="59944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3162300" y="6223000"/>
            <a:ext cx="59944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46100" y="6223000"/>
            <a:ext cx="5245100" cy="187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526474"/>
                </a:solidFill>
                <a:latin typeface="Pretendard Regular"/>
              </a:rPr>
              <a:t>https://chunchu.yonsei.ac.kr/news/articleView.html?idxno=24106</a:t>
            </a:r>
          </a:p>
          <a:p>
            <a:pPr lvl="0" algn="just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526474"/>
                </a:solidFill>
                <a:ea typeface="Pretendard Regular"/>
              </a:rPr>
              <a:t>기사</a:t>
            </a:r>
            <a:r>
              <a:rPr lang="en-US" sz="2000" b="0" i="0" u="none" strike="noStrike">
                <a:solidFill>
                  <a:srgbClr val="526474"/>
                </a:solidFill>
                <a:latin typeface="Pretendard Regular"/>
              </a:rPr>
              <a:t> '</a:t>
            </a:r>
            <a:r>
              <a:rPr lang="ko-KR" sz="2000" b="0" i="0" u="none" strike="noStrike">
                <a:solidFill>
                  <a:srgbClr val="526474"/>
                </a:solidFill>
                <a:ea typeface="Pretendard Regular"/>
              </a:rPr>
              <a:t>재난에</a:t>
            </a:r>
            <a:r>
              <a:rPr lang="en-US" sz="20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26474"/>
                </a:solidFill>
                <a:ea typeface="Pretendard Regular"/>
              </a:rPr>
              <a:t>갇힌</a:t>
            </a:r>
            <a:r>
              <a:rPr lang="en-US" sz="20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26474"/>
                </a:solidFill>
                <a:ea typeface="Pretendard Regular"/>
              </a:rPr>
              <a:t>장애인</a:t>
            </a:r>
            <a:r>
              <a:rPr lang="en-US" sz="20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26474"/>
                </a:solidFill>
                <a:ea typeface="Pretendard Regular"/>
              </a:rPr>
              <a:t>탈출구는</a:t>
            </a:r>
            <a:r>
              <a:rPr lang="en-US" sz="20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26474"/>
                </a:solidFill>
                <a:ea typeface="Pretendard Regular"/>
              </a:rPr>
              <a:t>어디에</a:t>
            </a:r>
            <a:r>
              <a:rPr lang="en-US" sz="2000" b="0" i="0" u="none" strike="noStrike">
                <a:solidFill>
                  <a:srgbClr val="526474"/>
                </a:solidFill>
                <a:latin typeface="Pretendard Regular"/>
              </a:rPr>
              <a:t>?'</a:t>
            </a:r>
            <a:r>
              <a:rPr lang="ko-KR" sz="2000" b="0" i="0" u="none" strike="noStrike">
                <a:solidFill>
                  <a:srgbClr val="526474"/>
                </a:solidFill>
                <a:ea typeface="Pretendard Regular"/>
              </a:rPr>
              <a:t>에</a:t>
            </a:r>
            <a:r>
              <a:rPr lang="en-US" sz="20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26474"/>
                </a:solidFill>
                <a:ea typeface="Pretendard Regular"/>
              </a:rPr>
              <a:t>따르면</a:t>
            </a:r>
            <a:r>
              <a:rPr lang="en-US" sz="20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26474"/>
                </a:solidFill>
                <a:ea typeface="Pretendard Regular"/>
              </a:rPr>
              <a:t>장애인이</a:t>
            </a:r>
            <a:r>
              <a:rPr lang="en-US" sz="20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26474"/>
                </a:solidFill>
                <a:ea typeface="Pretendard Regular"/>
              </a:rPr>
              <a:t>화재</a:t>
            </a:r>
            <a:r>
              <a:rPr lang="en-US" sz="20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26474"/>
                </a:solidFill>
                <a:ea typeface="Pretendard Regular"/>
              </a:rPr>
              <a:t>현장에서</a:t>
            </a:r>
            <a:r>
              <a:rPr lang="en-US" sz="20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26474"/>
                </a:solidFill>
                <a:ea typeface="Pretendard Regular"/>
              </a:rPr>
              <a:t>탈출하는데</a:t>
            </a:r>
            <a:r>
              <a:rPr lang="en-US" sz="20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26474"/>
                </a:solidFill>
                <a:ea typeface="Pretendard Regular"/>
              </a:rPr>
              <a:t>어려움이</a:t>
            </a:r>
            <a:r>
              <a:rPr lang="en-US" sz="20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26474"/>
                </a:solidFill>
                <a:ea typeface="Pretendard Regular"/>
              </a:rPr>
              <a:t>따르고</a:t>
            </a:r>
            <a:r>
              <a:rPr lang="en-US" sz="20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26474"/>
                </a:solidFill>
                <a:ea typeface="Pretendard Regular"/>
              </a:rPr>
              <a:t>있음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27800" y="6223000"/>
            <a:ext cx="52451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526474"/>
                </a:solidFill>
                <a:latin typeface="Pretendard Regular"/>
              </a:rPr>
              <a:t>https://www.nocutnews.co.kr/news/6071345</a:t>
            </a:r>
          </a:p>
          <a:p>
            <a:pPr lvl="0" algn="just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526474"/>
                </a:solidFill>
                <a:latin typeface="Pretendard Regular"/>
              </a:rPr>
              <a:t>"</a:t>
            </a:r>
            <a:r>
              <a:rPr lang="ko-KR" sz="2000" b="0" i="0" u="none" strike="noStrike">
                <a:solidFill>
                  <a:srgbClr val="526474"/>
                </a:solidFill>
                <a:ea typeface="Pretendard Regular"/>
              </a:rPr>
              <a:t>국민</a:t>
            </a:r>
            <a:r>
              <a:rPr lang="en-US" sz="20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26474"/>
                </a:solidFill>
                <a:ea typeface="Pretendard Regular"/>
              </a:rPr>
              <a:t>절반이</a:t>
            </a:r>
            <a:r>
              <a:rPr lang="en-US" sz="20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26474"/>
                </a:solidFill>
                <a:ea typeface="Pretendard Regular"/>
              </a:rPr>
              <a:t>아파트</a:t>
            </a:r>
            <a:r>
              <a:rPr lang="en-US" sz="20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26474"/>
                </a:solidFill>
                <a:ea typeface="Pretendard Regular"/>
              </a:rPr>
              <a:t>사는데</a:t>
            </a:r>
            <a:r>
              <a:rPr lang="en-US" sz="2000" b="0" i="0" u="none" strike="noStrike">
                <a:solidFill>
                  <a:srgbClr val="526474"/>
                </a:solidFill>
                <a:latin typeface="Pretendard Regular"/>
              </a:rPr>
              <a:t>..."</a:t>
            </a:r>
            <a:r>
              <a:rPr lang="ko-KR" sz="2000" b="0" i="0" u="none" strike="noStrike">
                <a:solidFill>
                  <a:srgbClr val="526474"/>
                </a:solidFill>
                <a:ea typeface="Pretendard Regular"/>
              </a:rPr>
              <a:t>화재</a:t>
            </a:r>
            <a:r>
              <a:rPr lang="en-US" sz="20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26474"/>
                </a:solidFill>
                <a:ea typeface="Pretendard Regular"/>
              </a:rPr>
              <a:t>탈출구가</a:t>
            </a:r>
            <a:r>
              <a:rPr lang="en-US" sz="20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26474"/>
                </a:solidFill>
                <a:ea typeface="Pretendard Regular"/>
              </a:rPr>
              <a:t>없다</a:t>
            </a:r>
            <a:r>
              <a:rPr lang="en-US" sz="2000" b="0" i="0" u="none" strike="noStrike">
                <a:solidFill>
                  <a:srgbClr val="526474"/>
                </a:solidFill>
                <a:latin typeface="Pretendard Regular"/>
              </a:rPr>
              <a:t>?</a:t>
            </a:r>
          </a:p>
          <a:p>
            <a:pPr lvl="0" algn="just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526474"/>
                </a:solidFill>
                <a:ea typeface="Pretendard Regular"/>
              </a:rPr>
              <a:t>대피요령</a:t>
            </a:r>
            <a:r>
              <a:rPr lang="en-US" sz="2000" b="0" i="0" u="none" strike="noStrike">
                <a:solidFill>
                  <a:srgbClr val="526474"/>
                </a:solidFill>
                <a:latin typeface="Pretendard Regular"/>
              </a:rPr>
              <a:t> A to Z [</a:t>
            </a:r>
            <a:r>
              <a:rPr lang="ko-KR" sz="2000" b="0" i="0" u="none" strike="noStrike">
                <a:solidFill>
                  <a:srgbClr val="526474"/>
                </a:solidFill>
                <a:ea typeface="Pretendard Regular"/>
              </a:rPr>
              <a:t>노컷체크</a:t>
            </a:r>
            <a:r>
              <a:rPr lang="en-US" sz="2000" b="0" i="0" u="none" strike="noStrike">
                <a:solidFill>
                  <a:srgbClr val="526474"/>
                </a:solidFill>
                <a:latin typeface="Pretendard Regular"/>
              </a:rPr>
              <a:t>]</a:t>
            </a:r>
            <a:r>
              <a:rPr lang="ko-KR" sz="2000" b="0" i="0" u="none" strike="noStrike">
                <a:solidFill>
                  <a:srgbClr val="526474"/>
                </a:solidFill>
                <a:ea typeface="Pretendard Regular"/>
              </a:rPr>
              <a:t>에</a:t>
            </a:r>
            <a:r>
              <a:rPr lang="en-US" sz="20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26474"/>
                </a:solidFill>
                <a:ea typeface="Pretendard Regular"/>
              </a:rPr>
              <a:t>따르면</a:t>
            </a:r>
            <a:r>
              <a:rPr lang="en-US" sz="20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26474"/>
                </a:solidFill>
                <a:ea typeface="Pretendard Regular"/>
              </a:rPr>
              <a:t>탈출</a:t>
            </a:r>
            <a:r>
              <a:rPr lang="en-US" sz="20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26474"/>
                </a:solidFill>
                <a:ea typeface="Pretendard Regular"/>
              </a:rPr>
              <a:t>경로를</a:t>
            </a:r>
            <a:r>
              <a:rPr lang="en-US" sz="2000" b="0" i="0" u="none" strike="noStrike">
                <a:solidFill>
                  <a:srgbClr val="526474"/>
                </a:solidFill>
                <a:latin typeface="Pretendard Regular"/>
              </a:rPr>
              <a:t>   </a:t>
            </a:r>
            <a:r>
              <a:rPr lang="ko-KR" sz="2000" b="0" i="0" u="none" strike="noStrike">
                <a:solidFill>
                  <a:srgbClr val="526474"/>
                </a:solidFill>
                <a:ea typeface="Pretendard Regular"/>
              </a:rPr>
              <a:t>잘못</a:t>
            </a:r>
            <a:r>
              <a:rPr lang="en-US" sz="20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26474"/>
                </a:solidFill>
                <a:ea typeface="Pretendard Regular"/>
              </a:rPr>
              <a:t>찾는</a:t>
            </a:r>
            <a:r>
              <a:rPr lang="en-US" sz="20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26474"/>
                </a:solidFill>
                <a:ea typeface="Pretendard Regular"/>
              </a:rPr>
              <a:t>경우</a:t>
            </a:r>
            <a:r>
              <a:rPr lang="en-US" sz="2000" b="0" i="0" u="none" strike="noStrike">
                <a:solidFill>
                  <a:srgbClr val="526474"/>
                </a:solidFill>
                <a:latin typeface="Pretendard Regular"/>
              </a:rPr>
              <a:t>, </a:t>
            </a:r>
            <a:r>
              <a:rPr lang="ko-KR" sz="2000" b="0" i="0" u="none" strike="noStrike">
                <a:solidFill>
                  <a:srgbClr val="526474"/>
                </a:solidFill>
                <a:ea typeface="Pretendard Regular"/>
              </a:rPr>
              <a:t>더</a:t>
            </a:r>
            <a:r>
              <a:rPr lang="en-US" sz="20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26474"/>
                </a:solidFill>
                <a:ea typeface="Pretendard Regular"/>
              </a:rPr>
              <a:t>위험한</a:t>
            </a:r>
            <a:r>
              <a:rPr lang="en-US" sz="20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26474"/>
                </a:solidFill>
                <a:ea typeface="Pretendard Regular"/>
              </a:rPr>
              <a:t>상황에</a:t>
            </a:r>
            <a:r>
              <a:rPr lang="en-US" sz="20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26474"/>
                </a:solidFill>
                <a:ea typeface="Pretendard Regular"/>
              </a:rPr>
              <a:t>처할</a:t>
            </a:r>
            <a:r>
              <a:rPr lang="en-US" sz="20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26474"/>
                </a:solidFill>
                <a:ea typeface="Pretendard Regular"/>
              </a:rPr>
              <a:t>수</a:t>
            </a:r>
            <a:r>
              <a:rPr lang="en-US" sz="20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26474"/>
                </a:solidFill>
                <a:ea typeface="Pretendard Regular"/>
              </a:rPr>
              <a:t>있음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496800" y="6223000"/>
            <a:ext cx="5245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526474"/>
                </a:solidFill>
                <a:ea typeface="Pretendard Regular"/>
              </a:rPr>
              <a:t>따라서</a:t>
            </a:r>
            <a:r>
              <a:rPr lang="en-US" sz="20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26474"/>
                </a:solidFill>
                <a:ea typeface="Pretendard Regular"/>
              </a:rPr>
              <a:t>적절한</a:t>
            </a:r>
            <a:r>
              <a:rPr lang="en-US" sz="20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26474"/>
                </a:solidFill>
                <a:ea typeface="Pretendard Regular"/>
              </a:rPr>
              <a:t>탈출</a:t>
            </a:r>
            <a:r>
              <a:rPr lang="en-US" sz="20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26474"/>
                </a:solidFill>
                <a:ea typeface="Pretendard Regular"/>
              </a:rPr>
              <a:t>경로를</a:t>
            </a:r>
            <a:r>
              <a:rPr lang="en-US" sz="20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26474"/>
                </a:solidFill>
                <a:ea typeface="Pretendard Regular"/>
              </a:rPr>
              <a:t>안내해주는</a:t>
            </a:r>
            <a:r>
              <a:rPr lang="en-US" sz="20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26474"/>
                </a:solidFill>
                <a:ea typeface="Pretendard Regular"/>
              </a:rPr>
              <a:t>시스템이</a:t>
            </a:r>
            <a:r>
              <a:rPr lang="en-US" sz="20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26474"/>
                </a:solidFill>
                <a:ea typeface="Pretendard Regular"/>
              </a:rPr>
              <a:t>필요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46300" y="1270000"/>
            <a:ext cx="459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 spc="-100">
                <a:solidFill>
                  <a:srgbClr val="526474"/>
                </a:solidFill>
                <a:ea typeface="Pretendard Bold"/>
              </a:rPr>
              <a:t>제작</a:t>
            </a:r>
            <a:r>
              <a:rPr lang="en-US" sz="5000" b="0" i="0" u="none" strike="noStrike" spc="-100">
                <a:solidFill>
                  <a:srgbClr val="526474"/>
                </a:solidFill>
                <a:latin typeface="Pretendard Bold"/>
              </a:rPr>
              <a:t> </a:t>
            </a:r>
            <a:r>
              <a:rPr lang="ko-KR" sz="5000" b="0" i="0" u="none" strike="noStrike" spc="-100">
                <a:solidFill>
                  <a:srgbClr val="526474"/>
                </a:solidFill>
                <a:ea typeface="Pretendard Bold"/>
              </a:rPr>
              <a:t>배경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71500" y="914400"/>
            <a:ext cx="17780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-100">
                <a:solidFill>
                  <a:srgbClr val="526474"/>
                </a:solidFill>
                <a:latin typeface="Pretendard Bold"/>
              </a:rPr>
              <a:t>01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146300" y="1270000"/>
            <a:ext cx="459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 spc="-100">
                <a:solidFill>
                  <a:srgbClr val="526474"/>
                </a:solidFill>
                <a:ea typeface="Pretendard Bold"/>
              </a:rPr>
              <a:t>작품</a:t>
            </a:r>
            <a:r>
              <a:rPr lang="en-US" sz="5000" b="0" i="0" u="none" strike="noStrike" spc="-100">
                <a:solidFill>
                  <a:srgbClr val="526474"/>
                </a:solidFill>
                <a:latin typeface="Pretendard Bold"/>
              </a:rPr>
              <a:t> </a:t>
            </a:r>
            <a:r>
              <a:rPr lang="ko-KR" sz="5000" b="0" i="0" u="none" strike="noStrike" spc="-100">
                <a:solidFill>
                  <a:srgbClr val="526474"/>
                </a:solidFill>
                <a:ea typeface="Pretendard Bold"/>
              </a:rPr>
              <a:t>내용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33400" y="2451100"/>
            <a:ext cx="17233900" cy="643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24499"/>
              </a:lnSpc>
            </a:pPr>
            <a:r>
              <a:rPr lang="ko-KR" sz="3400" b="0" i="0" u="none" strike="noStrike">
                <a:solidFill>
                  <a:srgbClr val="526474"/>
                </a:solidFill>
                <a:ea typeface="Pretendard Regular"/>
              </a:rPr>
              <a:t>장애인과</a:t>
            </a:r>
            <a:r>
              <a:rPr lang="en-US" sz="34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526474"/>
                </a:solidFill>
                <a:ea typeface="Pretendard Regular"/>
              </a:rPr>
              <a:t>비장애인</a:t>
            </a:r>
            <a:r>
              <a:rPr lang="en-US" sz="34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526474"/>
                </a:solidFill>
                <a:ea typeface="Pretendard Regular"/>
              </a:rPr>
              <a:t>모두에게</a:t>
            </a:r>
            <a:r>
              <a:rPr lang="en-US" sz="34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526474"/>
                </a:solidFill>
                <a:ea typeface="Pretendard Regular"/>
              </a:rPr>
              <a:t>적절한</a:t>
            </a:r>
            <a:r>
              <a:rPr lang="en-US" sz="34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526474"/>
                </a:solidFill>
                <a:ea typeface="Pretendard Regular"/>
              </a:rPr>
              <a:t>비상</a:t>
            </a:r>
            <a:r>
              <a:rPr lang="en-US" sz="34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526474"/>
                </a:solidFill>
                <a:ea typeface="Pretendard Regular"/>
              </a:rPr>
              <a:t>탈출로를</a:t>
            </a:r>
            <a:r>
              <a:rPr lang="en-US" sz="34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526474"/>
                </a:solidFill>
                <a:ea typeface="Pretendard Regular"/>
              </a:rPr>
              <a:t>안내하고</a:t>
            </a:r>
            <a:r>
              <a:rPr lang="en-US" sz="3400" b="0" i="0" u="none" strike="noStrike">
                <a:solidFill>
                  <a:srgbClr val="526474"/>
                </a:solidFill>
                <a:latin typeface="Pretendard Regular"/>
              </a:rPr>
              <a:t> </a:t>
            </a:r>
          </a:p>
          <a:p>
            <a:pPr lvl="0" algn="just">
              <a:lnSpc>
                <a:spcPct val="124499"/>
              </a:lnSpc>
            </a:pPr>
            <a:r>
              <a:rPr lang="ko-KR" sz="3400" b="0" i="0" u="none" strike="noStrike">
                <a:solidFill>
                  <a:srgbClr val="526474"/>
                </a:solidFill>
                <a:ea typeface="Pretendard Regular"/>
              </a:rPr>
              <a:t>장애인들이</a:t>
            </a:r>
            <a:r>
              <a:rPr lang="en-US" sz="34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526474"/>
                </a:solidFill>
                <a:ea typeface="Pretendard Regular"/>
              </a:rPr>
              <a:t>적절하게</a:t>
            </a:r>
            <a:r>
              <a:rPr lang="en-US" sz="34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526474"/>
                </a:solidFill>
                <a:ea typeface="Pretendard Regular"/>
              </a:rPr>
              <a:t>피난할</a:t>
            </a:r>
            <a:r>
              <a:rPr lang="en-US" sz="34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526474"/>
                </a:solidFill>
                <a:ea typeface="Pretendard Regular"/>
              </a:rPr>
              <a:t>수</a:t>
            </a:r>
            <a:r>
              <a:rPr lang="en-US" sz="34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526474"/>
                </a:solidFill>
                <a:ea typeface="Pretendard Regular"/>
              </a:rPr>
              <a:t>있도록</a:t>
            </a:r>
            <a:r>
              <a:rPr lang="en-US" sz="34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526474"/>
                </a:solidFill>
                <a:ea typeface="Pretendard Regular"/>
              </a:rPr>
              <a:t>하는</a:t>
            </a:r>
            <a:r>
              <a:rPr lang="en-US" sz="34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526474"/>
                </a:solidFill>
                <a:ea typeface="Pretendard Regular"/>
              </a:rPr>
              <a:t>종합</a:t>
            </a:r>
            <a:r>
              <a:rPr lang="en-US" sz="34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526474"/>
                </a:solidFill>
                <a:ea typeface="Pretendard Regular"/>
              </a:rPr>
              <a:t>화재</a:t>
            </a:r>
            <a:r>
              <a:rPr lang="en-US" sz="34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526474"/>
                </a:solidFill>
                <a:ea typeface="Pretendard Regular"/>
              </a:rPr>
              <a:t>유도등입니다</a:t>
            </a:r>
            <a:r>
              <a:rPr lang="en-US" sz="3400" b="0" i="0" u="none" strike="noStrike">
                <a:solidFill>
                  <a:srgbClr val="526474"/>
                </a:solidFill>
                <a:latin typeface="Pretendard Regular"/>
              </a:rPr>
              <a:t>.</a:t>
            </a:r>
          </a:p>
          <a:p>
            <a:pPr lvl="0" algn="just">
              <a:lnSpc>
                <a:spcPct val="124499"/>
              </a:lnSpc>
            </a:pPr>
            <a:endParaRPr lang="en-US" sz="3400" b="0" i="0" u="none" strike="noStrike">
              <a:solidFill>
                <a:srgbClr val="526474"/>
              </a:solidFill>
              <a:latin typeface="Pretendard Regular"/>
            </a:endParaRPr>
          </a:p>
          <a:p>
            <a:pPr lvl="0" algn="just">
              <a:lnSpc>
                <a:spcPct val="124499"/>
              </a:lnSpc>
            </a:pPr>
            <a:r>
              <a:rPr lang="ko-KR" sz="3400" b="0" i="0" u="none" strike="noStrike">
                <a:solidFill>
                  <a:srgbClr val="526474"/>
                </a:solidFill>
                <a:ea typeface="Pretendard Regular"/>
              </a:rPr>
              <a:t>대피</a:t>
            </a:r>
            <a:r>
              <a:rPr lang="en-US" sz="34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526474"/>
                </a:solidFill>
                <a:ea typeface="Pretendard Regular"/>
              </a:rPr>
              <a:t>가능한</a:t>
            </a:r>
            <a:r>
              <a:rPr lang="en-US" sz="34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526474"/>
                </a:solidFill>
                <a:ea typeface="Pretendard Regular"/>
              </a:rPr>
              <a:t>경로를</a:t>
            </a:r>
            <a:r>
              <a:rPr lang="en-US" sz="34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526474"/>
                </a:solidFill>
                <a:ea typeface="Pretendard Regular"/>
              </a:rPr>
              <a:t>안내하여</a:t>
            </a:r>
            <a:r>
              <a:rPr lang="en-US" sz="34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526474"/>
                </a:solidFill>
                <a:ea typeface="Pretendard Regular"/>
              </a:rPr>
              <a:t>안전하게</a:t>
            </a:r>
            <a:r>
              <a:rPr lang="en-US" sz="34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526474"/>
                </a:solidFill>
                <a:ea typeface="Pretendard Regular"/>
              </a:rPr>
              <a:t>대피할</a:t>
            </a:r>
            <a:r>
              <a:rPr lang="en-US" sz="34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526474"/>
                </a:solidFill>
                <a:ea typeface="Pretendard Regular"/>
              </a:rPr>
              <a:t>수</a:t>
            </a:r>
            <a:r>
              <a:rPr lang="en-US" sz="34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526474"/>
                </a:solidFill>
                <a:ea typeface="Pretendard Regular"/>
              </a:rPr>
              <a:t>있도록</a:t>
            </a:r>
            <a:r>
              <a:rPr lang="en-US" sz="34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526474"/>
                </a:solidFill>
                <a:ea typeface="Pretendard Regular"/>
              </a:rPr>
              <a:t>해야</a:t>
            </a:r>
            <a:r>
              <a:rPr lang="en-US" sz="34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526474"/>
                </a:solidFill>
                <a:ea typeface="Pretendard Regular"/>
              </a:rPr>
              <a:t>함</a:t>
            </a:r>
            <a:r>
              <a:rPr lang="en-US" sz="3400" b="0" i="0" u="none" strike="noStrike">
                <a:solidFill>
                  <a:srgbClr val="526474"/>
                </a:solidFill>
                <a:latin typeface="Pretendard Regular"/>
              </a:rPr>
              <a:t>.</a:t>
            </a:r>
          </a:p>
          <a:p>
            <a:pPr lvl="0" algn="just">
              <a:lnSpc>
                <a:spcPct val="124499"/>
              </a:lnSpc>
            </a:pPr>
            <a:endParaRPr lang="en-US" sz="3400" b="0" i="0" u="none" strike="noStrike">
              <a:solidFill>
                <a:srgbClr val="526474"/>
              </a:solidFill>
              <a:latin typeface="Pretendard Regular"/>
            </a:endParaRPr>
          </a:p>
          <a:p>
            <a:pPr lvl="0" algn="just">
              <a:lnSpc>
                <a:spcPct val="124499"/>
              </a:lnSpc>
            </a:pPr>
            <a:r>
              <a:rPr lang="ko-KR" sz="3400" b="0" i="0" u="none" strike="noStrike">
                <a:solidFill>
                  <a:srgbClr val="526474"/>
                </a:solidFill>
                <a:ea typeface="Pretendard Regular"/>
              </a:rPr>
              <a:t>대피</a:t>
            </a:r>
            <a:r>
              <a:rPr lang="en-US" sz="34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526474"/>
                </a:solidFill>
                <a:ea typeface="Pretendard Regular"/>
              </a:rPr>
              <a:t>불가능한</a:t>
            </a:r>
            <a:r>
              <a:rPr lang="en-US" sz="34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526474"/>
                </a:solidFill>
                <a:ea typeface="Pretendard Regular"/>
              </a:rPr>
              <a:t>통로를</a:t>
            </a:r>
            <a:r>
              <a:rPr lang="en-US" sz="34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526474"/>
                </a:solidFill>
                <a:ea typeface="Pretendard Regular"/>
              </a:rPr>
              <a:t>안내하여</a:t>
            </a:r>
            <a:r>
              <a:rPr lang="en-US" sz="34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526474"/>
                </a:solidFill>
                <a:ea typeface="Pretendard Regular"/>
              </a:rPr>
              <a:t>대피자가</a:t>
            </a:r>
            <a:r>
              <a:rPr lang="en-US" sz="34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526474"/>
                </a:solidFill>
                <a:ea typeface="Pretendard Regular"/>
              </a:rPr>
              <a:t>진입하지</a:t>
            </a:r>
            <a:r>
              <a:rPr lang="en-US" sz="34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526474"/>
                </a:solidFill>
                <a:ea typeface="Pretendard Regular"/>
              </a:rPr>
              <a:t>않도록</a:t>
            </a:r>
            <a:r>
              <a:rPr lang="en-US" sz="34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526474"/>
                </a:solidFill>
                <a:ea typeface="Pretendard Regular"/>
              </a:rPr>
              <a:t>해야</a:t>
            </a:r>
            <a:r>
              <a:rPr lang="en-US" sz="34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526474"/>
                </a:solidFill>
                <a:ea typeface="Pretendard Regular"/>
              </a:rPr>
              <a:t>함</a:t>
            </a:r>
            <a:r>
              <a:rPr lang="en-US" sz="3400" b="0" i="0" u="none" strike="noStrike">
                <a:solidFill>
                  <a:srgbClr val="526474"/>
                </a:solidFill>
                <a:latin typeface="Pretendard Regular"/>
              </a:rPr>
              <a:t>.</a:t>
            </a:r>
          </a:p>
          <a:p>
            <a:pPr lvl="0" algn="just">
              <a:lnSpc>
                <a:spcPct val="124499"/>
              </a:lnSpc>
            </a:pPr>
            <a:endParaRPr lang="en-US" sz="3400" b="0" i="0" u="none" strike="noStrike">
              <a:solidFill>
                <a:srgbClr val="526474"/>
              </a:solidFill>
              <a:latin typeface="Pretendard Regular"/>
            </a:endParaRPr>
          </a:p>
          <a:p>
            <a:pPr lvl="0" algn="just">
              <a:lnSpc>
                <a:spcPct val="124499"/>
              </a:lnSpc>
            </a:pPr>
            <a:r>
              <a:rPr lang="ko-KR" sz="3400" b="0" i="0" u="none" strike="noStrike">
                <a:solidFill>
                  <a:srgbClr val="526474"/>
                </a:solidFill>
                <a:ea typeface="Pretendard Regular"/>
              </a:rPr>
              <a:t>시각적</a:t>
            </a:r>
            <a:r>
              <a:rPr lang="en-US" sz="34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526474"/>
                </a:solidFill>
                <a:ea typeface="Pretendard Regular"/>
              </a:rPr>
              <a:t>안내를</a:t>
            </a:r>
            <a:r>
              <a:rPr lang="en-US" sz="34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526474"/>
                </a:solidFill>
                <a:ea typeface="Pretendard Regular"/>
              </a:rPr>
              <a:t>통해</a:t>
            </a:r>
            <a:r>
              <a:rPr lang="en-US" sz="34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526474"/>
                </a:solidFill>
                <a:ea typeface="Pretendard Regular"/>
              </a:rPr>
              <a:t>청각장애인이</a:t>
            </a:r>
            <a:r>
              <a:rPr lang="en-US" sz="34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526474"/>
                </a:solidFill>
                <a:ea typeface="Pretendard Regular"/>
              </a:rPr>
              <a:t>화재</a:t>
            </a:r>
            <a:r>
              <a:rPr lang="en-US" sz="34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526474"/>
                </a:solidFill>
                <a:ea typeface="Pretendard Regular"/>
              </a:rPr>
              <a:t>상황임을</a:t>
            </a:r>
            <a:r>
              <a:rPr lang="en-US" sz="34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526474"/>
                </a:solidFill>
                <a:ea typeface="Pretendard Regular"/>
              </a:rPr>
              <a:t>인지할</a:t>
            </a:r>
            <a:r>
              <a:rPr lang="en-US" sz="34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526474"/>
                </a:solidFill>
                <a:ea typeface="Pretendard Regular"/>
              </a:rPr>
              <a:t>수</a:t>
            </a:r>
            <a:r>
              <a:rPr lang="en-US" sz="34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526474"/>
                </a:solidFill>
                <a:ea typeface="Pretendard Regular"/>
              </a:rPr>
              <a:t>있도록</a:t>
            </a:r>
            <a:r>
              <a:rPr lang="en-US" sz="34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526474"/>
                </a:solidFill>
                <a:ea typeface="Pretendard Regular"/>
              </a:rPr>
              <a:t>해야</a:t>
            </a:r>
            <a:r>
              <a:rPr lang="en-US" sz="34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526474"/>
                </a:solidFill>
                <a:ea typeface="Pretendard Regular"/>
              </a:rPr>
              <a:t>함</a:t>
            </a:r>
            <a:r>
              <a:rPr lang="en-US" sz="3400" b="0" i="0" u="none" strike="noStrike">
                <a:solidFill>
                  <a:srgbClr val="526474"/>
                </a:solidFill>
                <a:latin typeface="Pretendard Regular"/>
              </a:rPr>
              <a:t>.</a:t>
            </a:r>
          </a:p>
          <a:p>
            <a:pPr lvl="0" algn="just">
              <a:lnSpc>
                <a:spcPct val="124499"/>
              </a:lnSpc>
            </a:pPr>
            <a:endParaRPr lang="en-US" sz="3400" b="0" i="0" u="none" strike="noStrike">
              <a:solidFill>
                <a:srgbClr val="526474"/>
              </a:solidFill>
              <a:latin typeface="Pretendard Regular"/>
            </a:endParaRPr>
          </a:p>
          <a:p>
            <a:pPr lvl="0" algn="just">
              <a:lnSpc>
                <a:spcPct val="124499"/>
              </a:lnSpc>
            </a:pPr>
            <a:r>
              <a:rPr lang="ko-KR" sz="3400" b="0" i="0" u="none" strike="noStrike">
                <a:solidFill>
                  <a:srgbClr val="526474"/>
                </a:solidFill>
                <a:ea typeface="Pretendard Regular"/>
              </a:rPr>
              <a:t>지체장애인을</a:t>
            </a:r>
            <a:r>
              <a:rPr lang="en-US" sz="34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526474"/>
                </a:solidFill>
                <a:ea typeface="Pretendard Regular"/>
              </a:rPr>
              <a:t>위한</a:t>
            </a:r>
            <a:r>
              <a:rPr lang="en-US" sz="34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526474"/>
                </a:solidFill>
                <a:ea typeface="Pretendard Regular"/>
              </a:rPr>
              <a:t>대피</a:t>
            </a:r>
            <a:r>
              <a:rPr lang="en-US" sz="34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526474"/>
                </a:solidFill>
                <a:ea typeface="Pretendard Regular"/>
              </a:rPr>
              <a:t>경로를</a:t>
            </a:r>
            <a:r>
              <a:rPr lang="en-US" sz="34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526474"/>
                </a:solidFill>
                <a:ea typeface="Pretendard Regular"/>
              </a:rPr>
              <a:t>안내하여</a:t>
            </a:r>
            <a:r>
              <a:rPr lang="en-US" sz="34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526474"/>
                </a:solidFill>
                <a:ea typeface="Pretendard Regular"/>
              </a:rPr>
              <a:t>대피할</a:t>
            </a:r>
            <a:r>
              <a:rPr lang="en-US" sz="34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526474"/>
                </a:solidFill>
                <a:ea typeface="Pretendard Regular"/>
              </a:rPr>
              <a:t>수</a:t>
            </a:r>
            <a:r>
              <a:rPr lang="en-US" sz="34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526474"/>
                </a:solidFill>
                <a:ea typeface="Pretendard Regular"/>
              </a:rPr>
              <a:t>있도록</a:t>
            </a:r>
            <a:r>
              <a:rPr lang="en-US" sz="34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400" b="0" i="0" u="none" strike="noStrike">
                <a:solidFill>
                  <a:srgbClr val="526474"/>
                </a:solidFill>
                <a:ea typeface="Pretendard Regular"/>
              </a:rPr>
              <a:t>해야함</a:t>
            </a:r>
            <a:r>
              <a:rPr lang="en-US" sz="3400" b="0" i="0" u="none" strike="noStrike">
                <a:solidFill>
                  <a:srgbClr val="526474"/>
                </a:solidFill>
                <a:latin typeface="Pretendard Regular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71500" y="914400"/>
            <a:ext cx="17780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-100">
                <a:solidFill>
                  <a:srgbClr val="526474"/>
                </a:solidFill>
                <a:latin typeface="Pretendard Bold"/>
              </a:rPr>
              <a:t>02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9131300" y="6223000"/>
            <a:ext cx="59944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3162300" y="6223000"/>
            <a:ext cx="59944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33400" y="3213100"/>
            <a:ext cx="5270500" cy="281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24499"/>
              </a:lnSpc>
            </a:pPr>
            <a:r>
              <a:rPr lang="ko-KR" sz="3000" b="1" i="0" u="none" strike="noStrike">
                <a:solidFill>
                  <a:srgbClr val="526474"/>
                </a:solidFill>
                <a:ea typeface="Pretendard Regular"/>
              </a:rPr>
              <a:t>선우엘</a:t>
            </a:r>
            <a:r>
              <a:rPr lang="en-US" sz="3000" b="1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000" b="1" i="0" u="none" strike="noStrike">
                <a:solidFill>
                  <a:srgbClr val="526474"/>
                </a:solidFill>
                <a:ea typeface="Pretendard Regular"/>
              </a:rPr>
              <a:t>스마트</a:t>
            </a:r>
            <a:r>
              <a:rPr lang="en-US" sz="3000" b="1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000" b="1" i="0" u="none" strike="noStrike">
                <a:solidFill>
                  <a:srgbClr val="526474"/>
                </a:solidFill>
                <a:ea typeface="Pretendard Regular"/>
              </a:rPr>
              <a:t>대피안내</a:t>
            </a:r>
            <a:r>
              <a:rPr lang="en-US" sz="3000" b="1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000" b="1" i="0" u="none" strike="noStrike">
                <a:solidFill>
                  <a:srgbClr val="526474"/>
                </a:solidFill>
                <a:ea typeface="Pretendard Regular"/>
              </a:rPr>
              <a:t>시스템</a:t>
            </a:r>
          </a:p>
          <a:p>
            <a:pPr lvl="0" algn="just">
              <a:lnSpc>
                <a:spcPct val="124499"/>
              </a:lnSpc>
            </a:pPr>
            <a:endParaRPr lang="ko-KR" sz="3000" b="1" i="0" u="none" strike="noStrike">
              <a:solidFill>
                <a:srgbClr val="526474"/>
              </a:solidFill>
              <a:ea typeface="Pretendard Regular"/>
            </a:endParaRPr>
          </a:p>
          <a:p>
            <a:pPr lvl="0" algn="just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http://sunwoo-l.com/inteleguide/</a:t>
            </a:r>
          </a:p>
          <a:p>
            <a:pPr lvl="0" algn="just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(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주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)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선우엘의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스마트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대피안내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시스템은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적절한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탈출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경로를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안내하는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시스템으로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비장애인을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대상으로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하는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서비스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입니다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15100" y="3238500"/>
            <a:ext cx="5270500" cy="377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24499"/>
              </a:lnSpc>
            </a:pPr>
            <a:r>
              <a:rPr lang="ko-KR" sz="3000" b="1" i="0" u="none" strike="noStrike">
                <a:solidFill>
                  <a:srgbClr val="526474"/>
                </a:solidFill>
                <a:ea typeface="Pretendard Regular"/>
              </a:rPr>
              <a:t>청각장애인용</a:t>
            </a:r>
            <a:r>
              <a:rPr lang="en-US" sz="3000" b="1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000" b="1" i="0" u="none" strike="noStrike">
                <a:solidFill>
                  <a:srgbClr val="526474"/>
                </a:solidFill>
                <a:ea typeface="Pretendard Regular"/>
              </a:rPr>
              <a:t>시각</a:t>
            </a:r>
            <a:r>
              <a:rPr lang="en-US" sz="3000" b="1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000" b="1" i="0" u="none" strike="noStrike">
                <a:solidFill>
                  <a:srgbClr val="526474"/>
                </a:solidFill>
                <a:ea typeface="Pretendard Regular"/>
              </a:rPr>
              <a:t>경보기</a:t>
            </a:r>
          </a:p>
          <a:p>
            <a:pPr lvl="0" algn="just">
              <a:lnSpc>
                <a:spcPct val="124499"/>
              </a:lnSpc>
            </a:pPr>
            <a:endParaRPr lang="ko-KR" sz="3000" b="1" i="0" u="none" strike="noStrike">
              <a:solidFill>
                <a:srgbClr val="526474"/>
              </a:solidFill>
              <a:ea typeface="Pretendard Regular"/>
            </a:endParaRPr>
          </a:p>
          <a:p>
            <a:pPr lvl="0" algn="just">
              <a:lnSpc>
                <a:spcPct val="124499"/>
              </a:lnSpc>
            </a:pP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청각장애인용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시각경보기는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시각적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정보를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이용해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화재상황을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전파하지만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시행령에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따라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모든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공간에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설치되지는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않습니다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.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유도등의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경우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거의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모든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공간에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설치되므로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훨씬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효율적으로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화재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상황을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전파할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수있습니다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84100" y="3213100"/>
            <a:ext cx="5270500" cy="520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24499"/>
              </a:lnSpc>
            </a:pPr>
            <a:r>
              <a:rPr lang="ko-KR" sz="3000" b="1" i="0" u="none" strike="noStrike">
                <a:solidFill>
                  <a:srgbClr val="526474"/>
                </a:solidFill>
                <a:ea typeface="Pretendard Regular"/>
              </a:rPr>
              <a:t>건물</a:t>
            </a:r>
            <a:r>
              <a:rPr lang="en-US" sz="3000" b="1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000" b="1" i="0" u="none" strike="noStrike">
                <a:solidFill>
                  <a:srgbClr val="526474"/>
                </a:solidFill>
                <a:ea typeface="Pretendard Regular"/>
              </a:rPr>
              <a:t>내부의</a:t>
            </a:r>
            <a:r>
              <a:rPr lang="en-US" sz="3000" b="1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000" b="1" i="0" u="none" strike="noStrike">
                <a:solidFill>
                  <a:srgbClr val="526474"/>
                </a:solidFill>
                <a:ea typeface="Pretendard Regular"/>
              </a:rPr>
              <a:t>대피로</a:t>
            </a:r>
            <a:r>
              <a:rPr lang="en-US" sz="3000" b="1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000" b="1" i="0" u="none" strike="noStrike">
                <a:solidFill>
                  <a:srgbClr val="526474"/>
                </a:solidFill>
                <a:ea typeface="Pretendard Regular"/>
              </a:rPr>
              <a:t>음성</a:t>
            </a:r>
            <a:r>
              <a:rPr lang="en-US" sz="3000" b="1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000" b="1" i="0" u="none" strike="noStrike">
                <a:solidFill>
                  <a:srgbClr val="526474"/>
                </a:solidFill>
                <a:ea typeface="Pretendard Regular"/>
              </a:rPr>
              <a:t>안내장치</a:t>
            </a:r>
          </a:p>
          <a:p>
            <a:pPr lvl="0" algn="just">
              <a:lnSpc>
                <a:spcPct val="124499"/>
              </a:lnSpc>
            </a:pPr>
            <a:endParaRPr lang="ko-KR" sz="3000" b="1" i="0" u="none" strike="noStrike">
              <a:solidFill>
                <a:srgbClr val="526474"/>
              </a:solidFill>
              <a:ea typeface="Pretendard Regular"/>
            </a:endParaRPr>
          </a:p>
          <a:p>
            <a:pPr lvl="0" algn="just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http://patents.google.com/patent/KR20120071207A/ko</a:t>
            </a:r>
          </a:p>
          <a:p>
            <a:pPr lvl="0" algn="just">
              <a:lnSpc>
                <a:spcPct val="124499"/>
              </a:lnSpc>
            </a:pP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논문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건물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내부의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대피로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음성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안내장치는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건물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내부의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대피로를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음성으로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안내하여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시각장애인이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대피로를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찾을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수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있도록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하는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기술입니다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.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다만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실시간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대피경로의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경우엔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안내하지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못하여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적절하지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못한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경로로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유도될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수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있는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문제가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발생할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수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26474"/>
                </a:solidFill>
                <a:ea typeface="Pretendard Regular"/>
              </a:rPr>
              <a:t>있습니다</a:t>
            </a:r>
            <a:r>
              <a:rPr lang="en-US" sz="2500" b="0" i="0" u="none" strike="noStrike">
                <a:solidFill>
                  <a:srgbClr val="526474"/>
                </a:solidFill>
                <a:latin typeface="Pretendard Regular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46300" y="1270000"/>
            <a:ext cx="459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 spc="-100">
                <a:solidFill>
                  <a:srgbClr val="526474"/>
                </a:solidFill>
                <a:ea typeface="Pretendard Bold"/>
              </a:rPr>
              <a:t>유사</a:t>
            </a:r>
            <a:r>
              <a:rPr lang="en-US" sz="5000" b="0" i="0" u="none" strike="noStrike" spc="-100">
                <a:solidFill>
                  <a:srgbClr val="526474"/>
                </a:solidFill>
                <a:latin typeface="Pretendard Bold"/>
              </a:rPr>
              <a:t> </a:t>
            </a:r>
            <a:r>
              <a:rPr lang="ko-KR" sz="5000" b="0" i="0" u="none" strike="noStrike" spc="-100">
                <a:solidFill>
                  <a:srgbClr val="526474"/>
                </a:solidFill>
                <a:ea typeface="Pretendard Bold"/>
              </a:rPr>
              <a:t>사례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71500" y="914400"/>
            <a:ext cx="17780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-100">
                <a:solidFill>
                  <a:srgbClr val="526474"/>
                </a:solidFill>
                <a:latin typeface="Pretendard Bold"/>
              </a:rPr>
              <a:t>03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000" y="2374900"/>
            <a:ext cx="16040100" cy="128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000" y="5207000"/>
            <a:ext cx="16040100" cy="128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000" y="8051800"/>
            <a:ext cx="16040100" cy="128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000" y="3797300"/>
            <a:ext cx="16040100" cy="128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000" y="6629400"/>
            <a:ext cx="16040100" cy="128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2374900"/>
            <a:ext cx="1079500" cy="128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800" y="3797300"/>
            <a:ext cx="1079500" cy="128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5219700"/>
            <a:ext cx="1079500" cy="128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6629400"/>
            <a:ext cx="1079500" cy="128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800" y="8051800"/>
            <a:ext cx="1079500" cy="128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146300" y="1270000"/>
            <a:ext cx="459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 spc="-100">
                <a:solidFill>
                  <a:srgbClr val="526474"/>
                </a:solidFill>
                <a:ea typeface="Pretendard Bold"/>
              </a:rPr>
              <a:t>필요</a:t>
            </a:r>
            <a:r>
              <a:rPr lang="en-US" sz="5000" b="0" i="0" u="none" strike="noStrike" spc="-100">
                <a:solidFill>
                  <a:srgbClr val="526474"/>
                </a:solidFill>
                <a:latin typeface="Pretendard Bold"/>
              </a:rPr>
              <a:t> </a:t>
            </a:r>
            <a:r>
              <a:rPr lang="ko-KR" sz="5000" b="0" i="0" u="none" strike="noStrike" spc="-100">
                <a:solidFill>
                  <a:srgbClr val="526474"/>
                </a:solidFill>
                <a:ea typeface="Pretendard Bold"/>
              </a:rPr>
              <a:t>장비</a:t>
            </a:r>
            <a:r>
              <a:rPr lang="en-US" sz="5000" b="0" i="0" u="none" strike="noStrike" spc="-100">
                <a:solidFill>
                  <a:srgbClr val="526474"/>
                </a:solidFill>
                <a:latin typeface="Pretendard Bold"/>
              </a:rPr>
              <a:t> </a:t>
            </a:r>
            <a:r>
              <a:rPr lang="ko-KR" sz="5000" b="0" i="0" u="none" strike="noStrike" spc="-100">
                <a:solidFill>
                  <a:srgbClr val="526474"/>
                </a:solidFill>
                <a:ea typeface="Pretendard Bold"/>
              </a:rPr>
              <a:t>및</a:t>
            </a:r>
            <a:r>
              <a:rPr lang="en-US" sz="5000" b="0" i="0" u="none" strike="noStrike" spc="-100">
                <a:solidFill>
                  <a:srgbClr val="526474"/>
                </a:solidFill>
                <a:latin typeface="Pretendard Bold"/>
              </a:rPr>
              <a:t> </a:t>
            </a:r>
            <a:r>
              <a:rPr lang="ko-KR" sz="5000" b="0" i="0" u="none" strike="noStrike" spc="-100">
                <a:solidFill>
                  <a:srgbClr val="526474"/>
                </a:solidFill>
                <a:ea typeface="Pretendard Bold"/>
              </a:rPr>
              <a:t>재료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71500" y="914400"/>
            <a:ext cx="17780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-100">
                <a:solidFill>
                  <a:srgbClr val="526474"/>
                </a:solidFill>
                <a:latin typeface="Pretendard Bold"/>
              </a:rPr>
              <a:t>04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16100" y="2743200"/>
            <a:ext cx="1569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6199"/>
              </a:lnSpc>
            </a:pPr>
            <a:r>
              <a:rPr lang="ko-KR" sz="3000" b="0" i="0" u="none" strike="noStrike" spc="-100">
                <a:solidFill>
                  <a:srgbClr val="526474"/>
                </a:solidFill>
                <a:ea typeface="Pretendard Regular"/>
              </a:rPr>
              <a:t>라즈</a:t>
            </a:r>
            <a:r>
              <a:rPr lang="en-US" sz="3000" b="0" i="0" u="none" strike="noStrike" spc="-100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000" b="0" i="0" u="none" strike="noStrike" spc="-100">
                <a:solidFill>
                  <a:srgbClr val="526474"/>
                </a:solidFill>
                <a:ea typeface="Pretendard Regular"/>
              </a:rPr>
              <a:t>베리</a:t>
            </a:r>
            <a:r>
              <a:rPr lang="en-US" sz="3000" b="0" i="0" u="none" strike="noStrike" spc="-100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000" b="0" i="0" u="none" strike="noStrike" spc="-100">
                <a:solidFill>
                  <a:srgbClr val="526474"/>
                </a:solidFill>
                <a:ea typeface="Pretendard Regular"/>
              </a:rPr>
              <a:t>파이</a:t>
            </a:r>
            <a:r>
              <a:rPr lang="en-US" sz="3000" b="0" i="0" u="none" strike="noStrike" spc="-100">
                <a:solidFill>
                  <a:srgbClr val="526474"/>
                </a:solidFill>
                <a:latin typeface="Pretendard Regular"/>
              </a:rPr>
              <a:t> - </a:t>
            </a:r>
            <a:r>
              <a:rPr lang="ko-KR" sz="3000" b="0" i="0" u="none" strike="noStrike" spc="-100">
                <a:solidFill>
                  <a:srgbClr val="526474"/>
                </a:solidFill>
                <a:ea typeface="Pretendard Regular"/>
              </a:rPr>
              <a:t>대피</a:t>
            </a:r>
            <a:r>
              <a:rPr lang="en-US" sz="3000" b="0" i="0" u="none" strike="noStrike" spc="-100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000" b="0" i="0" u="none" strike="noStrike" spc="-100">
                <a:solidFill>
                  <a:srgbClr val="526474"/>
                </a:solidFill>
                <a:ea typeface="Pretendard Regular"/>
              </a:rPr>
              <a:t>경로</a:t>
            </a:r>
            <a:r>
              <a:rPr lang="en-US" sz="3000" b="0" i="0" u="none" strike="noStrike" spc="-100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000" b="0" i="0" u="none" strike="noStrike" spc="-100">
                <a:solidFill>
                  <a:srgbClr val="526474"/>
                </a:solidFill>
                <a:ea typeface="Pretendard Regular"/>
              </a:rPr>
              <a:t>연산을</a:t>
            </a:r>
            <a:r>
              <a:rPr lang="en-US" sz="3000" b="0" i="0" u="none" strike="noStrike" spc="-100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000" b="0" i="0" u="none" strike="noStrike" spc="-100">
                <a:solidFill>
                  <a:srgbClr val="526474"/>
                </a:solidFill>
                <a:ea typeface="Pretendard Regular"/>
              </a:rPr>
              <a:t>위한</a:t>
            </a:r>
            <a:r>
              <a:rPr lang="en-US" sz="3000" b="0" i="0" u="none" strike="noStrike" spc="-100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000" b="0" i="0" u="none" strike="noStrike" spc="-100">
                <a:solidFill>
                  <a:srgbClr val="526474"/>
                </a:solidFill>
                <a:ea typeface="Pretendard Regular"/>
              </a:rPr>
              <a:t>서버로</a:t>
            </a:r>
            <a:r>
              <a:rPr lang="en-US" sz="3000" b="0" i="0" u="none" strike="noStrike" spc="-100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000" b="0" i="0" u="none" strike="noStrike" spc="-100">
                <a:solidFill>
                  <a:srgbClr val="526474"/>
                </a:solidFill>
                <a:ea typeface="Pretendard Regular"/>
              </a:rPr>
              <a:t>사용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16100" y="5575300"/>
            <a:ext cx="1569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6199"/>
              </a:lnSpc>
            </a:pPr>
            <a:r>
              <a:rPr lang="ko-KR" sz="3000" b="0" i="0" u="none" strike="noStrike" spc="-100">
                <a:solidFill>
                  <a:srgbClr val="526474"/>
                </a:solidFill>
                <a:ea typeface="Pretendard Regular"/>
              </a:rPr>
              <a:t>화재감지기</a:t>
            </a:r>
            <a:r>
              <a:rPr lang="en-US" sz="3000" b="0" i="0" u="none" strike="noStrike" spc="-100">
                <a:solidFill>
                  <a:srgbClr val="526474"/>
                </a:solidFill>
                <a:latin typeface="Pretendard Regular"/>
              </a:rPr>
              <a:t> -  </a:t>
            </a:r>
            <a:r>
              <a:rPr lang="ko-KR" sz="3000" b="0" i="0" u="none" strike="noStrike" spc="-100">
                <a:solidFill>
                  <a:srgbClr val="526474"/>
                </a:solidFill>
                <a:ea typeface="Pretendard Regular"/>
              </a:rPr>
              <a:t>건물의</a:t>
            </a:r>
            <a:r>
              <a:rPr lang="en-US" sz="3000" b="0" i="0" u="none" strike="noStrike" spc="-100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000" b="0" i="0" u="none" strike="noStrike" spc="-100">
                <a:solidFill>
                  <a:srgbClr val="526474"/>
                </a:solidFill>
                <a:ea typeface="Pretendard Regular"/>
              </a:rPr>
              <a:t>화재</a:t>
            </a:r>
            <a:r>
              <a:rPr lang="en-US" sz="3000" b="0" i="0" u="none" strike="noStrike" spc="-100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000" b="0" i="0" u="none" strike="noStrike" spc="-100">
                <a:solidFill>
                  <a:srgbClr val="526474"/>
                </a:solidFill>
                <a:ea typeface="Pretendard Regular"/>
              </a:rPr>
              <a:t>상황을</a:t>
            </a:r>
            <a:r>
              <a:rPr lang="en-US" sz="3000" b="0" i="0" u="none" strike="noStrike" spc="-100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000" b="0" i="0" u="none" strike="noStrike" spc="-100">
                <a:solidFill>
                  <a:srgbClr val="526474"/>
                </a:solidFill>
                <a:ea typeface="Pretendard Regular"/>
              </a:rPr>
              <a:t>인지하는데</a:t>
            </a:r>
            <a:r>
              <a:rPr lang="en-US" sz="3000" b="0" i="0" u="none" strike="noStrike" spc="-100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000" b="0" i="0" u="none" strike="noStrike" spc="-100">
                <a:solidFill>
                  <a:srgbClr val="526474"/>
                </a:solidFill>
                <a:ea typeface="Pretendard Regular"/>
              </a:rPr>
              <a:t>사용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90700" y="8407400"/>
            <a:ext cx="1569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6199"/>
              </a:lnSpc>
            </a:pPr>
            <a:r>
              <a:rPr lang="ko-KR" sz="3000" b="0" i="0" u="none" strike="noStrike" spc="-100">
                <a:solidFill>
                  <a:srgbClr val="526474"/>
                </a:solidFill>
                <a:ea typeface="Pretendard Regular"/>
              </a:rPr>
              <a:t>스피커</a:t>
            </a:r>
            <a:r>
              <a:rPr lang="en-US" sz="3000" b="0" i="0" u="none" strike="noStrike" spc="-100">
                <a:solidFill>
                  <a:srgbClr val="526474"/>
                </a:solidFill>
                <a:latin typeface="Pretendard Regular"/>
              </a:rPr>
              <a:t> - </a:t>
            </a:r>
            <a:r>
              <a:rPr lang="ko-KR" sz="3000" b="0" i="0" u="none" strike="noStrike" spc="-100">
                <a:solidFill>
                  <a:srgbClr val="526474"/>
                </a:solidFill>
                <a:ea typeface="Pretendard Regular"/>
              </a:rPr>
              <a:t>대피</a:t>
            </a:r>
            <a:r>
              <a:rPr lang="en-US" sz="3000" b="0" i="0" u="none" strike="noStrike" spc="-100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000" b="0" i="0" u="none" strike="noStrike" spc="-100">
                <a:solidFill>
                  <a:srgbClr val="526474"/>
                </a:solidFill>
                <a:ea typeface="Pretendard Regular"/>
              </a:rPr>
              <a:t>경로를</a:t>
            </a:r>
            <a:r>
              <a:rPr lang="en-US" sz="3000" b="0" i="0" u="none" strike="noStrike" spc="-100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000" b="0" i="0" u="none" strike="noStrike" spc="-100">
                <a:solidFill>
                  <a:srgbClr val="526474"/>
                </a:solidFill>
                <a:ea typeface="Pretendard Regular"/>
              </a:rPr>
              <a:t>청각적으로</a:t>
            </a:r>
            <a:r>
              <a:rPr lang="en-US" sz="3000" b="0" i="0" u="none" strike="noStrike" spc="-100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000" b="0" i="0" u="none" strike="noStrike" spc="-100">
                <a:solidFill>
                  <a:srgbClr val="526474"/>
                </a:solidFill>
                <a:ea typeface="Pretendard Regular"/>
              </a:rPr>
              <a:t>안내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90700" y="4152900"/>
            <a:ext cx="1569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6199"/>
              </a:lnSpc>
            </a:pPr>
            <a:r>
              <a:rPr lang="en-US" sz="3000" b="0" i="0" u="none" strike="noStrike" spc="-100">
                <a:solidFill>
                  <a:srgbClr val="526474"/>
                </a:solidFill>
                <a:latin typeface="Pretendard Regular"/>
              </a:rPr>
              <a:t>ESP32 - </a:t>
            </a:r>
            <a:r>
              <a:rPr lang="ko-KR" sz="3000" b="0" i="0" u="none" strike="noStrike" spc="-100">
                <a:solidFill>
                  <a:srgbClr val="526474"/>
                </a:solidFill>
                <a:ea typeface="Pretendard Regular"/>
              </a:rPr>
              <a:t>각</a:t>
            </a:r>
            <a:r>
              <a:rPr lang="en-US" sz="3000" b="0" i="0" u="none" strike="noStrike" spc="-100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000" b="0" i="0" u="none" strike="noStrike" spc="-100">
                <a:solidFill>
                  <a:srgbClr val="526474"/>
                </a:solidFill>
                <a:ea typeface="Pretendard Regular"/>
              </a:rPr>
              <a:t>유도등을</a:t>
            </a:r>
            <a:r>
              <a:rPr lang="en-US" sz="3000" b="0" i="0" u="none" strike="noStrike" spc="-100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000" b="0" i="0" u="none" strike="noStrike" spc="-100">
                <a:solidFill>
                  <a:srgbClr val="526474"/>
                </a:solidFill>
                <a:ea typeface="Pretendard Regular"/>
              </a:rPr>
              <a:t>제어하는</a:t>
            </a:r>
            <a:r>
              <a:rPr lang="en-US" sz="3000" b="0" i="0" u="none" strike="noStrike" spc="-100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000" b="0" i="0" u="none" strike="noStrike" spc="-100">
                <a:solidFill>
                  <a:srgbClr val="526474"/>
                </a:solidFill>
                <a:ea typeface="Pretendard Regular"/>
              </a:rPr>
              <a:t>용도로</a:t>
            </a:r>
            <a:r>
              <a:rPr lang="en-US" sz="3000" b="0" i="0" u="none" strike="noStrike" spc="-100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000" b="0" i="0" u="none" strike="noStrike" spc="-100">
                <a:solidFill>
                  <a:srgbClr val="526474"/>
                </a:solidFill>
                <a:ea typeface="Pretendard Regular"/>
              </a:rPr>
              <a:t>사용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90700" y="6997700"/>
            <a:ext cx="1569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6199"/>
              </a:lnSpc>
            </a:pPr>
            <a:r>
              <a:rPr lang="en-US" sz="3000" b="0" i="0" u="none" strike="noStrike" spc="-100">
                <a:solidFill>
                  <a:srgbClr val="526474"/>
                </a:solidFill>
                <a:latin typeface="Pretendard Regular"/>
              </a:rPr>
              <a:t>LED </a:t>
            </a:r>
            <a:r>
              <a:rPr lang="ko-KR" sz="3000" b="0" i="0" u="none" strike="noStrike" spc="-100">
                <a:solidFill>
                  <a:srgbClr val="526474"/>
                </a:solidFill>
                <a:ea typeface="Pretendard Regular"/>
              </a:rPr>
              <a:t>전광판</a:t>
            </a:r>
            <a:r>
              <a:rPr lang="en-US" sz="3000" b="0" i="0" u="none" strike="noStrike" spc="-100">
                <a:solidFill>
                  <a:srgbClr val="526474"/>
                </a:solidFill>
                <a:latin typeface="Pretendard Regular"/>
              </a:rPr>
              <a:t> - </a:t>
            </a:r>
            <a:r>
              <a:rPr lang="ko-KR" sz="3000" b="0" i="0" u="none" strike="noStrike" spc="-100">
                <a:solidFill>
                  <a:srgbClr val="526474"/>
                </a:solidFill>
                <a:ea typeface="Pretendard Regular"/>
              </a:rPr>
              <a:t>대피</a:t>
            </a:r>
            <a:r>
              <a:rPr lang="en-US" sz="3000" b="0" i="0" u="none" strike="noStrike" spc="-100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000" b="0" i="0" u="none" strike="noStrike" spc="-100">
                <a:solidFill>
                  <a:srgbClr val="526474"/>
                </a:solidFill>
                <a:ea typeface="Pretendard Regular"/>
              </a:rPr>
              <a:t>경로를</a:t>
            </a:r>
            <a:r>
              <a:rPr lang="en-US" sz="3000" b="0" i="0" u="none" strike="noStrike" spc="-100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000" b="0" i="0" u="none" strike="noStrike" spc="-100">
                <a:solidFill>
                  <a:srgbClr val="526474"/>
                </a:solidFill>
                <a:ea typeface="Pretendard Regular"/>
              </a:rPr>
              <a:t>시각적으로</a:t>
            </a:r>
            <a:r>
              <a:rPr lang="en-US" sz="3000" b="0" i="0" u="none" strike="noStrike" spc="-100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3000" b="0" i="0" u="none" strike="noStrike" spc="-100">
                <a:solidFill>
                  <a:srgbClr val="526474"/>
                </a:solidFill>
                <a:ea typeface="Pretendard Regular"/>
              </a:rPr>
              <a:t>안내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33400" y="2641600"/>
            <a:ext cx="1181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-100">
                <a:solidFill>
                  <a:srgbClr val="F2EFEC"/>
                </a:solidFill>
                <a:latin typeface="Pretendard SemiBold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33400" y="4064000"/>
            <a:ext cx="1181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-100">
                <a:solidFill>
                  <a:srgbClr val="F2EFEC"/>
                </a:solidFill>
                <a:latin typeface="Pretendard SemiBold"/>
              </a:rPr>
              <a:t>02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33400" y="5486400"/>
            <a:ext cx="1181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-100">
                <a:solidFill>
                  <a:srgbClr val="F2EFEC"/>
                </a:solidFill>
                <a:latin typeface="Pretendard SemiBold"/>
              </a:rPr>
              <a:t>03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33400" y="6896100"/>
            <a:ext cx="1181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-100">
                <a:solidFill>
                  <a:srgbClr val="F2EFEC"/>
                </a:solidFill>
                <a:latin typeface="Pretendard SemiBold"/>
              </a:rPr>
              <a:t>04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33400" y="8318500"/>
            <a:ext cx="1181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-100">
                <a:solidFill>
                  <a:srgbClr val="F2EFEC"/>
                </a:solidFill>
                <a:latin typeface="Pretendard SemiBold"/>
              </a:rPr>
              <a:t>05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146300" y="1270000"/>
            <a:ext cx="459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 spc="-100">
                <a:solidFill>
                  <a:srgbClr val="526474"/>
                </a:solidFill>
                <a:ea typeface="Pretendard Bold"/>
              </a:rPr>
              <a:t>기대</a:t>
            </a:r>
            <a:r>
              <a:rPr lang="en-US" sz="5000" b="0" i="0" u="none" strike="noStrike" spc="-100">
                <a:solidFill>
                  <a:srgbClr val="526474"/>
                </a:solidFill>
                <a:latin typeface="Pretendard Bold"/>
              </a:rPr>
              <a:t> </a:t>
            </a:r>
            <a:r>
              <a:rPr lang="ko-KR" sz="5000" b="0" i="0" u="none" strike="noStrike" spc="-100">
                <a:solidFill>
                  <a:srgbClr val="526474"/>
                </a:solidFill>
                <a:ea typeface="Pretendard Bold"/>
              </a:rPr>
              <a:t>효과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0700" y="3149600"/>
            <a:ext cx="17246600" cy="394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24499"/>
              </a:lnSpc>
            </a:pPr>
            <a:r>
              <a:rPr lang="en-US" sz="4200" b="0" i="0" u="none" strike="noStrike" spc="-100">
                <a:solidFill>
                  <a:srgbClr val="526474"/>
                </a:solidFill>
                <a:latin typeface="Pretendard Regular"/>
              </a:rPr>
              <a:t>"</a:t>
            </a:r>
            <a:r>
              <a:rPr lang="ko-KR" sz="4200" b="0" i="0" u="none" strike="noStrike" spc="-100">
                <a:solidFill>
                  <a:srgbClr val="526474"/>
                </a:solidFill>
                <a:ea typeface="Pretendard Regular"/>
              </a:rPr>
              <a:t>국민</a:t>
            </a:r>
            <a:r>
              <a:rPr lang="en-US" sz="4200" b="0" i="0" u="none" strike="noStrike" spc="-100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4200" b="0" i="0" u="none" strike="noStrike" spc="-100">
                <a:solidFill>
                  <a:srgbClr val="526474"/>
                </a:solidFill>
                <a:ea typeface="Pretendard Regular"/>
              </a:rPr>
              <a:t>절반이</a:t>
            </a:r>
            <a:r>
              <a:rPr lang="en-US" sz="4200" b="0" i="0" u="none" strike="noStrike" spc="-100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4200" b="0" i="0" u="none" strike="noStrike" spc="-100">
                <a:solidFill>
                  <a:srgbClr val="526474"/>
                </a:solidFill>
                <a:ea typeface="Pretendard Regular"/>
              </a:rPr>
              <a:t>아파트</a:t>
            </a:r>
            <a:r>
              <a:rPr lang="en-US" sz="4200" b="0" i="0" u="none" strike="noStrike" spc="-100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4200" b="0" i="0" u="none" strike="noStrike" spc="-100">
                <a:solidFill>
                  <a:srgbClr val="526474"/>
                </a:solidFill>
                <a:ea typeface="Pretendard Regular"/>
              </a:rPr>
              <a:t>사는데</a:t>
            </a:r>
            <a:r>
              <a:rPr lang="en-US" sz="4200" b="0" i="0" u="none" strike="noStrike" spc="-100">
                <a:solidFill>
                  <a:srgbClr val="526474"/>
                </a:solidFill>
                <a:latin typeface="Pretendard Regular"/>
              </a:rPr>
              <a:t>..." </a:t>
            </a:r>
            <a:r>
              <a:rPr lang="ko-KR" sz="4200" b="0" i="0" u="none" strike="noStrike" spc="-100">
                <a:solidFill>
                  <a:srgbClr val="526474"/>
                </a:solidFill>
                <a:ea typeface="Pretendard Regular"/>
              </a:rPr>
              <a:t>화재</a:t>
            </a:r>
            <a:r>
              <a:rPr lang="en-US" sz="4200" b="0" i="0" u="none" strike="noStrike" spc="-100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4200" b="0" i="0" u="none" strike="noStrike" spc="-100">
                <a:solidFill>
                  <a:srgbClr val="526474"/>
                </a:solidFill>
                <a:ea typeface="Pretendard Regular"/>
              </a:rPr>
              <a:t>탈출구가</a:t>
            </a:r>
            <a:r>
              <a:rPr lang="en-US" sz="4200" b="0" i="0" u="none" strike="noStrike" spc="-100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4200" b="0" i="0" u="none" strike="noStrike" spc="-100">
                <a:solidFill>
                  <a:srgbClr val="526474"/>
                </a:solidFill>
                <a:ea typeface="Pretendard Regular"/>
              </a:rPr>
              <a:t>없다</a:t>
            </a:r>
            <a:r>
              <a:rPr lang="en-US" sz="4200" b="0" i="0" u="none" strike="noStrike" spc="-100">
                <a:solidFill>
                  <a:srgbClr val="526474"/>
                </a:solidFill>
                <a:latin typeface="Pretendard Regular"/>
              </a:rPr>
              <a:t>? </a:t>
            </a:r>
            <a:r>
              <a:rPr lang="ko-KR" sz="4200" b="0" i="0" u="none" strike="noStrike" spc="-100">
                <a:solidFill>
                  <a:srgbClr val="526474"/>
                </a:solidFill>
                <a:ea typeface="Pretendard Regular"/>
              </a:rPr>
              <a:t>대피요령</a:t>
            </a:r>
            <a:r>
              <a:rPr lang="en-US" sz="4200" b="0" i="0" u="none" strike="noStrike" spc="-100">
                <a:solidFill>
                  <a:srgbClr val="526474"/>
                </a:solidFill>
                <a:latin typeface="Pretendard Regular"/>
              </a:rPr>
              <a:t> A to Z[</a:t>
            </a:r>
            <a:r>
              <a:rPr lang="ko-KR" sz="4200" b="0" i="0" u="none" strike="noStrike" spc="-100">
                <a:solidFill>
                  <a:srgbClr val="526474"/>
                </a:solidFill>
                <a:ea typeface="Pretendard Regular"/>
              </a:rPr>
              <a:t>노컷체크</a:t>
            </a:r>
            <a:r>
              <a:rPr lang="en-US" sz="4200" b="0" i="0" u="none" strike="noStrike" spc="-100">
                <a:solidFill>
                  <a:srgbClr val="526474"/>
                </a:solidFill>
                <a:latin typeface="Pretendard Regular"/>
              </a:rPr>
              <a:t>]</a:t>
            </a:r>
            <a:r>
              <a:rPr lang="ko-KR" sz="4200" b="0" i="0" u="none" strike="noStrike" spc="-100">
                <a:solidFill>
                  <a:srgbClr val="526474"/>
                </a:solidFill>
                <a:ea typeface="Pretendard Regular"/>
              </a:rPr>
              <a:t>에서</a:t>
            </a:r>
            <a:r>
              <a:rPr lang="en-US" sz="4200" b="0" i="0" u="none" strike="noStrike" spc="-100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4200" b="0" i="0" u="none" strike="noStrike" spc="-100">
                <a:solidFill>
                  <a:srgbClr val="526474"/>
                </a:solidFill>
                <a:ea typeface="Pretendard Regular"/>
              </a:rPr>
              <a:t>나온</a:t>
            </a:r>
            <a:r>
              <a:rPr lang="en-US" sz="4200" b="0" i="0" u="none" strike="noStrike" spc="-100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4200" b="0" i="0" u="none" strike="noStrike" spc="-100">
                <a:solidFill>
                  <a:srgbClr val="526474"/>
                </a:solidFill>
                <a:ea typeface="Pretendard Regular"/>
              </a:rPr>
              <a:t>탈출</a:t>
            </a:r>
            <a:r>
              <a:rPr lang="en-US" sz="4200" b="0" i="0" u="none" strike="noStrike" spc="-100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4200" b="0" i="0" u="none" strike="noStrike" spc="-100">
                <a:solidFill>
                  <a:srgbClr val="526474"/>
                </a:solidFill>
                <a:ea typeface="Pretendard Regular"/>
              </a:rPr>
              <a:t>경로를</a:t>
            </a:r>
            <a:r>
              <a:rPr lang="en-US" sz="4200" b="0" i="0" u="none" strike="noStrike" spc="-100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4200" b="0" i="0" u="none" strike="noStrike" spc="-100">
                <a:solidFill>
                  <a:srgbClr val="526474"/>
                </a:solidFill>
                <a:ea typeface="Pretendard Regular"/>
              </a:rPr>
              <a:t>잘못</a:t>
            </a:r>
            <a:r>
              <a:rPr lang="en-US" sz="4200" b="0" i="0" u="none" strike="noStrike" spc="-100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4200" b="0" i="0" u="none" strike="noStrike" spc="-100">
                <a:solidFill>
                  <a:srgbClr val="526474"/>
                </a:solidFill>
                <a:ea typeface="Pretendard Regular"/>
              </a:rPr>
              <a:t>선택하여</a:t>
            </a:r>
            <a:r>
              <a:rPr lang="en-US" sz="4200" b="0" i="0" u="none" strike="noStrike" spc="-100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4200" b="0" i="0" u="none" strike="noStrike" spc="-100">
                <a:solidFill>
                  <a:srgbClr val="526474"/>
                </a:solidFill>
                <a:ea typeface="Pretendard Regular"/>
              </a:rPr>
              <a:t>발생하는</a:t>
            </a:r>
            <a:r>
              <a:rPr lang="en-US" sz="4200" b="0" i="0" u="none" strike="noStrike" spc="-100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4200" b="0" i="0" u="none" strike="noStrike" spc="-100">
                <a:solidFill>
                  <a:srgbClr val="526474"/>
                </a:solidFill>
                <a:ea typeface="Pretendard Regular"/>
              </a:rPr>
              <a:t>부상</a:t>
            </a:r>
            <a:r>
              <a:rPr lang="en-US" sz="4200" b="0" i="0" u="none" strike="noStrike" spc="-100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4200" b="0" i="0" u="none" strike="noStrike" spc="-100">
                <a:solidFill>
                  <a:srgbClr val="526474"/>
                </a:solidFill>
                <a:ea typeface="Pretendard Regular"/>
              </a:rPr>
              <a:t>및</a:t>
            </a:r>
            <a:r>
              <a:rPr lang="en-US" sz="4200" b="0" i="0" u="none" strike="noStrike" spc="-100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4200" b="0" i="0" u="none" strike="noStrike" spc="-100">
                <a:solidFill>
                  <a:srgbClr val="526474"/>
                </a:solidFill>
                <a:ea typeface="Pretendard Regular"/>
              </a:rPr>
              <a:t>사망</a:t>
            </a:r>
            <a:r>
              <a:rPr lang="en-US" sz="4200" b="0" i="0" u="none" strike="noStrike" spc="-100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4200" b="0" i="0" u="none" strike="noStrike" spc="-100">
                <a:solidFill>
                  <a:srgbClr val="526474"/>
                </a:solidFill>
                <a:ea typeface="Pretendard Regular"/>
              </a:rPr>
              <a:t>사례</a:t>
            </a:r>
            <a:r>
              <a:rPr lang="en-US" sz="4200" b="0" i="0" u="none" strike="noStrike" spc="-100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4200" b="0" i="0" u="none" strike="noStrike" spc="-100">
                <a:solidFill>
                  <a:srgbClr val="526474"/>
                </a:solidFill>
                <a:ea typeface="Pretendard Regular"/>
              </a:rPr>
              <a:t>저감</a:t>
            </a:r>
          </a:p>
          <a:p>
            <a:pPr lvl="0" algn="just">
              <a:lnSpc>
                <a:spcPct val="124499"/>
              </a:lnSpc>
            </a:pPr>
            <a:endParaRPr lang="ko-KR" sz="4200" b="0" i="0" u="none" strike="noStrike" spc="-100">
              <a:solidFill>
                <a:srgbClr val="526474"/>
              </a:solidFill>
              <a:ea typeface="Pretendard Regular"/>
            </a:endParaRPr>
          </a:p>
          <a:p>
            <a:pPr lvl="0" algn="just">
              <a:lnSpc>
                <a:spcPct val="124499"/>
              </a:lnSpc>
            </a:pPr>
            <a:r>
              <a:rPr lang="en-US" sz="4200" b="0" i="0" u="none" strike="noStrike" spc="-100">
                <a:solidFill>
                  <a:srgbClr val="526474"/>
                </a:solidFill>
                <a:latin typeface="Pretendard Regular"/>
              </a:rPr>
              <a:t>'</a:t>
            </a:r>
            <a:r>
              <a:rPr lang="ko-KR" sz="4200" b="0" i="0" u="none" strike="noStrike" spc="-100">
                <a:solidFill>
                  <a:srgbClr val="526474"/>
                </a:solidFill>
                <a:ea typeface="Pretendard Regular"/>
              </a:rPr>
              <a:t>재난에</a:t>
            </a:r>
            <a:r>
              <a:rPr lang="en-US" sz="4200" b="0" i="0" u="none" strike="noStrike" spc="-100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4200" b="0" i="0" u="none" strike="noStrike" spc="-100">
                <a:solidFill>
                  <a:srgbClr val="526474"/>
                </a:solidFill>
                <a:ea typeface="Pretendard Regular"/>
              </a:rPr>
              <a:t>갇힌</a:t>
            </a:r>
            <a:r>
              <a:rPr lang="en-US" sz="4200" b="0" i="0" u="none" strike="noStrike" spc="-100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4200" b="0" i="0" u="none" strike="noStrike" spc="-100">
                <a:solidFill>
                  <a:srgbClr val="526474"/>
                </a:solidFill>
                <a:ea typeface="Pretendard Regular"/>
              </a:rPr>
              <a:t>장애인</a:t>
            </a:r>
            <a:r>
              <a:rPr lang="en-US" sz="4200" b="0" i="0" u="none" strike="noStrike" spc="-100">
                <a:solidFill>
                  <a:srgbClr val="526474"/>
                </a:solidFill>
                <a:latin typeface="Pretendard Regular"/>
              </a:rPr>
              <a:t>, </a:t>
            </a:r>
            <a:r>
              <a:rPr lang="ko-KR" sz="4200" b="0" i="0" u="none" strike="noStrike" spc="-100">
                <a:solidFill>
                  <a:srgbClr val="526474"/>
                </a:solidFill>
                <a:ea typeface="Pretendard Regular"/>
              </a:rPr>
              <a:t>탈출구는</a:t>
            </a:r>
            <a:r>
              <a:rPr lang="en-US" sz="4200" b="0" i="0" u="none" strike="noStrike" spc="-100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4200" b="0" i="0" u="none" strike="noStrike" spc="-100">
                <a:solidFill>
                  <a:srgbClr val="526474"/>
                </a:solidFill>
                <a:ea typeface="Pretendard Regular"/>
              </a:rPr>
              <a:t>어디에</a:t>
            </a:r>
            <a:r>
              <a:rPr lang="en-US" sz="4200" b="0" i="0" u="none" strike="noStrike" spc="-100">
                <a:solidFill>
                  <a:srgbClr val="526474"/>
                </a:solidFill>
                <a:latin typeface="Pretendard Regular"/>
              </a:rPr>
              <a:t>?' </a:t>
            </a:r>
            <a:r>
              <a:rPr lang="ko-KR" sz="4200" b="0" i="0" u="none" strike="noStrike" spc="-100">
                <a:solidFill>
                  <a:srgbClr val="526474"/>
                </a:solidFill>
                <a:ea typeface="Pretendard Regular"/>
              </a:rPr>
              <a:t>기사에</a:t>
            </a:r>
            <a:r>
              <a:rPr lang="en-US" sz="4200" b="0" i="0" u="none" strike="noStrike" spc="-100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4200" b="0" i="0" u="none" strike="noStrike" spc="-100">
                <a:solidFill>
                  <a:srgbClr val="526474"/>
                </a:solidFill>
                <a:ea typeface="Pretendard Regular"/>
              </a:rPr>
              <a:t>나온</a:t>
            </a:r>
            <a:r>
              <a:rPr lang="en-US" sz="4200" b="0" i="0" u="none" strike="noStrike" spc="-100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4200" b="0" i="0" u="none" strike="noStrike" spc="-100">
                <a:solidFill>
                  <a:srgbClr val="526474"/>
                </a:solidFill>
                <a:ea typeface="Pretendard Regular"/>
              </a:rPr>
              <a:t>장애인</a:t>
            </a:r>
            <a:r>
              <a:rPr lang="en-US" sz="4200" b="0" i="0" u="none" strike="noStrike" spc="-100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4200" b="0" i="0" u="none" strike="noStrike" spc="-100">
                <a:solidFill>
                  <a:srgbClr val="526474"/>
                </a:solidFill>
                <a:ea typeface="Pretendard Regular"/>
              </a:rPr>
              <a:t>화재</a:t>
            </a:r>
            <a:r>
              <a:rPr lang="en-US" sz="4200" b="0" i="0" u="none" strike="noStrike" spc="-100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4200" b="0" i="0" u="none" strike="noStrike" spc="-100">
                <a:solidFill>
                  <a:srgbClr val="526474"/>
                </a:solidFill>
                <a:ea typeface="Pretendard Regular"/>
              </a:rPr>
              <a:t>상황시</a:t>
            </a:r>
            <a:r>
              <a:rPr lang="en-US" sz="4200" b="0" i="0" u="none" strike="noStrike" spc="-100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4200" b="0" i="0" u="none" strike="noStrike" spc="-100">
                <a:solidFill>
                  <a:srgbClr val="526474"/>
                </a:solidFill>
                <a:ea typeface="Pretendard Regular"/>
              </a:rPr>
              <a:t>탈출을</a:t>
            </a:r>
            <a:r>
              <a:rPr lang="en-US" sz="4200" b="0" i="0" u="none" strike="noStrike" spc="-100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4200" b="0" i="0" u="none" strike="noStrike" spc="-100">
                <a:solidFill>
                  <a:srgbClr val="526474"/>
                </a:solidFill>
                <a:ea typeface="Pretendard Regular"/>
              </a:rPr>
              <a:t>도와</a:t>
            </a:r>
            <a:r>
              <a:rPr lang="en-US" sz="4200" b="0" i="0" u="none" strike="noStrike" spc="-100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4200" b="0" i="0" u="none" strike="noStrike" spc="-100">
                <a:solidFill>
                  <a:srgbClr val="526474"/>
                </a:solidFill>
                <a:ea typeface="Pretendard Regular"/>
              </a:rPr>
              <a:t>사망</a:t>
            </a:r>
            <a:r>
              <a:rPr lang="en-US" sz="4200" b="0" i="0" u="none" strike="noStrike" spc="-100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4200" b="0" i="0" u="none" strike="noStrike" spc="-100">
                <a:solidFill>
                  <a:srgbClr val="526474"/>
                </a:solidFill>
                <a:ea typeface="Pretendard Regular"/>
              </a:rPr>
              <a:t>사례를</a:t>
            </a:r>
            <a:r>
              <a:rPr lang="en-US" sz="4200" b="0" i="0" u="none" strike="noStrike" spc="-100">
                <a:solidFill>
                  <a:srgbClr val="526474"/>
                </a:solidFill>
                <a:latin typeface="Pretendard Regular"/>
              </a:rPr>
              <a:t> </a:t>
            </a:r>
            <a:r>
              <a:rPr lang="ko-KR" sz="4200" b="0" i="0" u="none" strike="noStrike" spc="-100">
                <a:solidFill>
                  <a:srgbClr val="526474"/>
                </a:solidFill>
                <a:ea typeface="Pretendard Regular"/>
              </a:rPr>
              <a:t>저감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71500" y="914400"/>
            <a:ext cx="17780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-100">
                <a:solidFill>
                  <a:srgbClr val="526474"/>
                </a:solidFill>
                <a:latin typeface="Pretendard Bold"/>
              </a:rPr>
              <a:t>05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64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0" y="3860800"/>
            <a:ext cx="609600" cy="255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5087600" y="3860800"/>
            <a:ext cx="609600" cy="255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597400" y="4584700"/>
            <a:ext cx="90932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000" b="0" i="0" u="none" strike="noStrike">
                <a:solidFill>
                  <a:srgbClr val="FBFAF8"/>
                </a:solidFill>
                <a:ea typeface="Pretendard ExtraBold"/>
              </a:rPr>
              <a:t>감사합니다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380</Words>
  <Application>Microsoft Office PowerPoint</Application>
  <PresentationFormat>사용자 지정</PresentationFormat>
  <Paragraphs>56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Pretendard Bold</vt:lpstr>
      <vt:lpstr>Pretendard ExtraBold</vt:lpstr>
      <vt:lpstr>Pretendard Regular</vt:lpstr>
      <vt:lpstr>Arial</vt:lpstr>
      <vt:lpstr>Calibri</vt:lpstr>
      <vt:lpstr>Pretendard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구 민성</cp:lastModifiedBy>
  <cp:revision>2</cp:revision>
  <dcterms:created xsi:type="dcterms:W3CDTF">2006-08-16T00:00:00Z</dcterms:created>
  <dcterms:modified xsi:type="dcterms:W3CDTF">2024-12-19T01:35:27Z</dcterms:modified>
</cp:coreProperties>
</file>